
<file path=[Content_Types].xml><?xml version="1.0" encoding="utf-8"?>
<Types xmlns="http://schemas.openxmlformats.org/package/2006/content-types">
  <Default Extension="crdownload" ContentType="image/png"/>
  <Default Extension="jfif" ContentType="image/jpeg"/>
  <Default Extension="jpeg" ContentType="image/jpeg"/>
  <Default Extension="mid" ContentType="audio/mid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0"/>
  </p:notesMasterIdLst>
  <p:sldIdLst>
    <p:sldId id="271" r:id="rId2"/>
    <p:sldId id="257" r:id="rId3"/>
    <p:sldId id="263" r:id="rId4"/>
    <p:sldId id="258" r:id="rId5"/>
    <p:sldId id="260" r:id="rId6"/>
    <p:sldId id="262" r:id="rId7"/>
    <p:sldId id="269" r:id="rId8"/>
    <p:sldId id="26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510"/>
    <a:srgbClr val="678996"/>
    <a:srgbClr val="2EB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E2F696-05A3-4DD7-A7A0-0F84DCF1DFED}" v="2" dt="2023-10-23T19:31:52.5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68943" autoAdjust="0"/>
  </p:normalViewPr>
  <p:slideViewPr>
    <p:cSldViewPr snapToGrid="0">
      <p:cViewPr varScale="1">
        <p:scale>
          <a:sx n="88" d="100"/>
          <a:sy n="88" d="100"/>
        </p:scale>
        <p:origin x="1410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657C9C-547B-477F-83A6-01B554023DDD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891B3-1DDF-4E5E-8211-C5EFBCAFA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293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6:50PM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Welcome to Los Angeles Data Platform User Group.</a:t>
            </a:r>
          </a:p>
          <a:p>
            <a:r>
              <a:rPr lang="en-US" dirty="0"/>
              <a:t>Our User Group meeting will start in 10 minutes.</a:t>
            </a:r>
          </a:p>
          <a:p>
            <a:r>
              <a:rPr lang="en-US" dirty="0"/>
              <a:t>6:55PM </a:t>
            </a:r>
          </a:p>
          <a:p>
            <a:r>
              <a:rPr lang="en-US" dirty="0"/>
              <a:t>Our User Group meeting will start in 5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7891B3-1DDF-4E5E-8211-C5EFBCAFA70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81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Good time of the day everyone, wherever you are. BTW, please drop your city and country into the chat, so we know which communities we are serving.</a:t>
            </a:r>
          </a:p>
          <a:p>
            <a:r>
              <a:rPr lang="en-US" dirty="0"/>
              <a:t>Welcome</a:t>
            </a:r>
            <a:r>
              <a:rPr lang="en-US" baseline="0" dirty="0"/>
              <a:t> to Los Angeles Data Platform User Group! Thank you for joining us today. </a:t>
            </a:r>
          </a:p>
          <a:p>
            <a:r>
              <a:rPr lang="en-US" baseline="0" dirty="0"/>
              <a:t>My name is Steve and I will the moderator of this virtual meeting. I will be joined by Elaena Bakman, my main partner of crime for community events.</a:t>
            </a:r>
          </a:p>
          <a:p>
            <a:r>
              <a:rPr lang="en-US" baseline="0" dirty="0"/>
              <a:t>Please visit our Eventbrite and Meetup pages to get notified on any upcoming events.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7891B3-1DDF-4E5E-8211-C5EFBCAFA70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083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If you attending us for the first time and/or would like to follow us, here is our foot-print on a social media.</a:t>
            </a:r>
            <a:endParaRPr lang="en-US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7891B3-1DDF-4E5E-8211-C5EFBCAFA70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388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Please feel free to join our mailing list to receive weekly newsletters as well as event notifications.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7891B3-1DDF-4E5E-8211-C5EFBCAFA70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79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event is sponsored by Microsoft, Tintri, and Data Driven Technologies, Inc. 501.c.3 non-profit. DDT is the organization behind Los Angeles Data Platform User Group monthly meetings as well as our mega once-a-year event called SQL Saturday in Los Angeles or as well call it now Data.SQL.Saturday.LA.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7891B3-1DDF-4E5E-8211-C5EFBCAFA70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58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During the presentation, please feel free to drop questions in chat or alternatively unmuted yourself to ask questions.</a:t>
            </a:r>
          </a:p>
          <a:p>
            <a:r>
              <a:rPr lang="en-US"/>
              <a:t>And without further ado, let’s move to the rock star of today’s online meeting. &lt;speaker name&gt;, please take it away and introduce yourself.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7891B3-1DDF-4E5E-8211-C5EFBCAFA70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142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Thank you for your awesome presentation. It’s time for more questions and while we wait … don’t forget to stay for the raffle and win our awesome custom t-shirt.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7891B3-1DDF-4E5E-8211-C5EFBCAFA70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3280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This session is recorded and will be published to YouTube and Rumble once it’s all polished.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Thank you everyone for joining our online meeting today. With that, thank you, have a great day, and see/hear you next meeting.</a:t>
            </a:r>
            <a:endParaRPr lang="en-US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7891B3-1DDF-4E5E-8211-C5EFBCAFA70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725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2C26F-300A-44F9-8980-4E2EE2A7A4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3590EA-D1CC-4A0E-835F-D49D4EE831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7E5D3-0D4F-4539-82F7-1CD5653C7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4D8DE-6772-4C5D-B85C-81CC24A78D6A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4D2B7-6EA9-42D7-A411-3F015E415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7A36A7-AAB6-4EC5-A665-FA0C77732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CC14-F16D-48A3-B7F1-8EC098A07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14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C1EBB-F461-4441-8248-091DA8F6E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46655-9FF0-430C-9A07-54C3FE2C7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F97AB-E663-4443-BA36-FC68180BF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4D8DE-6772-4C5D-B85C-81CC24A78D6A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A2E51-13C4-494A-8CA7-59F029BD9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C0A4B-7DC6-417D-AF7B-531872A57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CC14-F16D-48A3-B7F1-8EC098A07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569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68074-330A-4DB3-9336-580892E18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D12AFA-FC00-4EAD-9387-1FF116453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06192-76D0-4C54-B890-49861AA2D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4D8DE-6772-4C5D-B85C-81CC24A78D6A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9F1984-5548-4D17-B0DE-712096CBE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B04615-3B06-4088-AE5C-D6DBFF315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CC14-F16D-48A3-B7F1-8EC098A07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070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CFD5B-8639-4B6C-9484-2DF8D83A4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5CC9B-2DE6-4208-AE1B-C1955AFC65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2F7E82-0D59-4707-991E-7975F20259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B25D2-EBF4-4941-8F36-7F1F381EB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4D8DE-6772-4C5D-B85C-81CC24A78D6A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C7B47F-D693-47EE-BC04-BFD97693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33A19-C119-494B-BD7A-8DEAC0F9F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CC14-F16D-48A3-B7F1-8EC098A07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45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8F53F-CD15-4C9F-9EA2-5EA33BF5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7F5C0-D6A2-4C3A-848D-84521B520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E27970-D9F0-4ADE-A61C-8AE0DEBB33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7E5831-F310-4460-9ECB-EFCB4B720D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A7F03A-6A7A-488F-9ACD-C4C799A053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685477-5C38-4D36-A18B-F0C97BC77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4D8DE-6772-4C5D-B85C-81CC24A78D6A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D6E47E-DCC3-4B04-A5C9-BEC3DF26A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9F99B0-BE57-4E2E-AADD-5F32874C2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CC14-F16D-48A3-B7F1-8EC098A07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94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CF0F2-00D9-4A75-A14D-6C74D30FA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6E4F36-3AAF-4DE9-9BCA-E8F6917EA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4D8DE-6772-4C5D-B85C-81CC24A78D6A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17B21D-25CD-49E2-98F7-4200C025F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62300C-F429-4C27-93CB-C52E76465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CC14-F16D-48A3-B7F1-8EC098A07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410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C327D4-1D82-436E-8EE8-D34D97263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4D8DE-6772-4C5D-B85C-81CC24A78D6A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954D77-B748-4008-B8D5-70ABA1D67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316F31-BB9E-4CAF-87AB-19DBFB7C0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CC14-F16D-48A3-B7F1-8EC098A07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754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B37F6-C7B4-4AF8-A12C-43FB96D5B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64CF7-1159-45CD-A57D-CEFBBBDC4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A02DA-7F8F-41C8-8093-10BDE3587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204BD-C406-4AC7-8A8C-1DD47BD7D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4D8DE-6772-4C5D-B85C-81CC24A78D6A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14731B-5FAC-4934-9F9F-521B8D497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043E-919A-42A2-B4CE-839A61957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CC14-F16D-48A3-B7F1-8EC098A07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072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4F091-9D11-4707-A205-443DF6730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24B3DF-35E8-4582-9738-67EAEEC995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50D84-89C5-4061-B891-79B571CA5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E0241-517E-4187-8035-D38C4A9D8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4D8DE-6772-4C5D-B85C-81CC24A78D6A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DFA725-02E8-49C8-91FF-892B61826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326F43-4B61-42A4-8380-18AA1BD85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CC14-F16D-48A3-B7F1-8EC098A07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767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B7E1-1F33-46A0-BE98-060F9A98A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42839E-5D27-4429-82DB-8343BEBDE2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4D0A4E-3394-47B5-A794-8E3F5DAAF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4D8DE-6772-4C5D-B85C-81CC24A78D6A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2B4C9-7DD6-43A2-BDD2-51DA1D32A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519FF-3350-4A49-93DC-D9491751E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CC14-F16D-48A3-B7F1-8EC098A07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14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81DB43-43C3-435B-BEC3-4DF575F154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DDE7DD-6401-4CFB-9E0B-E7F908E569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983A2-6BF0-4300-A90B-D451F8221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4D8DE-6772-4C5D-B85C-81CC24A78D6A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C21DD-4FA8-4204-ADD0-4CA31A713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955C2-D5FD-41A0-BBF9-969B55F51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CC14-F16D-48A3-B7F1-8EC098A07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772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8996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DB2D67-959F-49BE-8907-2CCB8CF0B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D6AB64-E831-433D-855F-5B430AE5DB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00E4B-1A99-4897-B89B-0C02ED886D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4D8DE-6772-4C5D-B85C-81CC24A78D6A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B5AB8-0588-4276-91FB-555A96E220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6D5D9-FBFC-43C7-A34A-F970AC62B8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0CC14-F16D-48A3-B7F1-8EC098A07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896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hyperlink" Target="https://linktr.ee/ladataplatform" TargetMode="External"/><Relationship Id="rId2" Type="http://schemas.openxmlformats.org/officeDocument/2006/relationships/audio" Target="../media/media1.mid"/><Relationship Id="rId1" Type="http://schemas.microsoft.com/office/2007/relationships/media" Target="../media/media1.mid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ladataplatform@datadriventechnologies.org" TargetMode="External"/><Relationship Id="rId3" Type="http://schemas.openxmlformats.org/officeDocument/2006/relationships/hyperlink" Target="http://ladataplatform.eventbrite.com/" TargetMode="External"/><Relationship Id="rId7" Type="http://schemas.openxmlformats.org/officeDocument/2006/relationships/hyperlink" Target="https://linktr.ee/ladataplatfor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meetup.com/los-angeles-data-platform/" TargetMode="External"/><Relationship Id="rId10" Type="http://schemas.openxmlformats.org/officeDocument/2006/relationships/image" Target="../media/image7.jpeg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company/ladataplatform" TargetMode="External"/><Relationship Id="rId13" Type="http://schemas.openxmlformats.org/officeDocument/2006/relationships/hyperlink" Target="https://www.pinterest.com/ladataplatform" TargetMode="External"/><Relationship Id="rId18" Type="http://schemas.openxmlformats.org/officeDocument/2006/relationships/image" Target="../media/image15.png"/><Relationship Id="rId3" Type="http://schemas.openxmlformats.org/officeDocument/2006/relationships/image" Target="../media/image8.png"/><Relationship Id="rId21" Type="http://schemas.openxmlformats.org/officeDocument/2006/relationships/image" Target="../media/image17.png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17" Type="http://schemas.openxmlformats.org/officeDocument/2006/relationships/hyperlink" Target="https://linktr.ee/ladataplatform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https://www.youtube.com/channel/UCcBWQsyifvkyUjDFVclLjEw" TargetMode="External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twitter.com/ladataplatform" TargetMode="External"/><Relationship Id="rId11" Type="http://schemas.openxmlformats.org/officeDocument/2006/relationships/hyperlink" Target="https://www.instagram.com/ladataplatform" TargetMode="External"/><Relationship Id="rId5" Type="http://schemas.openxmlformats.org/officeDocument/2006/relationships/image" Target="../media/image9.png"/><Relationship Id="rId15" Type="http://schemas.openxmlformats.org/officeDocument/2006/relationships/hyperlink" Target="https://www.youtube.com/ladataplatform" TargetMode="External"/><Relationship Id="rId10" Type="http://schemas.openxmlformats.org/officeDocument/2006/relationships/image" Target="../media/image12.png"/><Relationship Id="rId19" Type="http://schemas.openxmlformats.org/officeDocument/2006/relationships/hyperlink" Target="https://github.com/Data-Driven-Technologies/" TargetMode="External"/><Relationship Id="rId4" Type="http://schemas.openxmlformats.org/officeDocument/2006/relationships/hyperlink" Target="https://www.facebook.com/ladataplatform" TargetMode="External"/><Relationship Id="rId9" Type="http://schemas.openxmlformats.org/officeDocument/2006/relationships/image" Target="../media/image11.jfif"/><Relationship Id="rId14" Type="http://schemas.openxmlformats.org/officeDocument/2006/relationships/image" Target="../media/image14.crdownload"/><Relationship Id="rId22" Type="http://schemas.openxmlformats.org/officeDocument/2006/relationships/hyperlink" Target="https://rumble.com/c/c-122757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linktr.ee/ladataplatform" TargetMode="Externa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hyperlink" Target="https://linktr.ee/ladataplatfor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jpeg"/><Relationship Id="rId4" Type="http://schemas.openxmlformats.org/officeDocument/2006/relationships/hyperlink" Target="https://linktr.ee/ladataplatfor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company/ladataplatform" TargetMode="External"/><Relationship Id="rId13" Type="http://schemas.openxmlformats.org/officeDocument/2006/relationships/hyperlink" Target="https://www.pinterest.com/ladataplatform" TargetMode="External"/><Relationship Id="rId18" Type="http://schemas.openxmlformats.org/officeDocument/2006/relationships/hyperlink" Target="https://github.com/Data-Driven-Technologies/" TargetMode="External"/><Relationship Id="rId3" Type="http://schemas.openxmlformats.org/officeDocument/2006/relationships/image" Target="../media/image8.png"/><Relationship Id="rId21" Type="http://schemas.openxmlformats.org/officeDocument/2006/relationships/hyperlink" Target="https://rumble.com/c/c-1227574" TargetMode="External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6" Type="http://schemas.openxmlformats.org/officeDocument/2006/relationships/hyperlink" Target="https://linktr.ee/ladataplatform" TargetMode="External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twitter.com/ladataplatform" TargetMode="External"/><Relationship Id="rId11" Type="http://schemas.openxmlformats.org/officeDocument/2006/relationships/hyperlink" Target="https://www.instagram.com/ladataplatform" TargetMode="External"/><Relationship Id="rId5" Type="http://schemas.openxmlformats.org/officeDocument/2006/relationships/image" Target="../media/image9.png"/><Relationship Id="rId15" Type="http://schemas.openxmlformats.org/officeDocument/2006/relationships/hyperlink" Target="https://www.youtube.com/ladataplatform" TargetMode="External"/><Relationship Id="rId10" Type="http://schemas.openxmlformats.org/officeDocument/2006/relationships/image" Target="../media/image12.png"/><Relationship Id="rId19" Type="http://schemas.openxmlformats.org/officeDocument/2006/relationships/image" Target="../media/image16.png"/><Relationship Id="rId4" Type="http://schemas.openxmlformats.org/officeDocument/2006/relationships/hyperlink" Target="https://www.facebook.com/ladataplatform" TargetMode="External"/><Relationship Id="rId9" Type="http://schemas.openxmlformats.org/officeDocument/2006/relationships/image" Target="../media/image11.jfif"/><Relationship Id="rId14" Type="http://schemas.openxmlformats.org/officeDocument/2006/relationships/image" Target="../media/image14.crdownload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freeway with cars on it and tall buildings in the background&#10;&#10;Description automatically generated with low confidence">
            <a:extLst>
              <a:ext uri="{FF2B5EF4-FFF2-40B4-BE49-F238E27FC236}">
                <a16:creationId xmlns:a16="http://schemas.microsoft.com/office/drawing/2014/main" id="{39CFE272-97D4-4B9D-BF16-569EC7B8620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774" y="309244"/>
            <a:ext cx="11589248" cy="6184023"/>
          </a:xfrm>
          <a:prstGeom prst="rect">
            <a:avLst/>
          </a:prstGeom>
        </p:spPr>
      </p:pic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CAECB091-4398-4466-AFBB-44B9743AA0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28" y="3807610"/>
            <a:ext cx="5568501" cy="2040112"/>
          </a:xfrm>
          <a:prstGeom prst="rect">
            <a:avLst/>
          </a:prstGeom>
          <a:ln w="57150">
            <a:solidFill>
              <a:srgbClr val="678996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0618FA-C46C-4076-A5D7-BF117AC74560}"/>
              </a:ext>
            </a:extLst>
          </p:cNvPr>
          <p:cNvSpPr txBox="1"/>
          <p:nvPr/>
        </p:nvSpPr>
        <p:spPr>
          <a:xfrm>
            <a:off x="8649757" y="5987534"/>
            <a:ext cx="3268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highlight>
                  <a:srgbClr val="C0C0C0"/>
                </a:highlight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https://linktr.ee/ladataplatform</a:t>
            </a:r>
            <a:endParaRPr lang="en-US" dirty="0">
              <a:solidFill>
                <a:schemeClr val="accent5">
                  <a:lumMod val="75000"/>
                </a:schemeClr>
              </a:solidFill>
              <a:highlight>
                <a:srgbClr val="C0C0C0"/>
              </a:highlight>
            </a:endParaRPr>
          </a:p>
        </p:txBody>
      </p:sp>
      <p:pic>
        <p:nvPicPr>
          <p:cNvPr id="2" name="j0074194">
            <a:hlinkClick r:id="" action="ppaction://media"/>
            <a:extLst>
              <a:ext uri="{FF2B5EF4-FFF2-40B4-BE49-F238E27FC236}">
                <a16:creationId xmlns:a16="http://schemas.microsoft.com/office/drawing/2014/main" id="{1CDF22EE-F9AA-37E6-2B21-E6334B9FB4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06075" y="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09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667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chemeClr val="bg2"/>
            </a:gs>
            <a:gs pos="17000">
              <a:schemeClr val="bg1">
                <a:lumMod val="95000"/>
              </a:schemeClr>
            </a:gs>
            <a:gs pos="8300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66B29D7-D784-4D12-8337-DF846AFFFB5F}"/>
              </a:ext>
            </a:extLst>
          </p:cNvPr>
          <p:cNvSpPr txBox="1"/>
          <p:nvPr/>
        </p:nvSpPr>
        <p:spPr>
          <a:xfrm>
            <a:off x="446493" y="375746"/>
            <a:ext cx="11165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678996"/>
                </a:solidFill>
              </a:rPr>
              <a:t>Don’t Miss a Meeting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314805-3CCD-4CC3-9A4C-72D0B5BB9FEC}"/>
              </a:ext>
            </a:extLst>
          </p:cNvPr>
          <p:cNvSpPr txBox="1"/>
          <p:nvPr/>
        </p:nvSpPr>
        <p:spPr>
          <a:xfrm>
            <a:off x="446493" y="1391409"/>
            <a:ext cx="6457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Every third </a:t>
            </a:r>
          </a:p>
          <a:p>
            <a:r>
              <a:rPr lang="en-US" sz="2400" dirty="0">
                <a:solidFill>
                  <a:srgbClr val="678996"/>
                </a:solidFill>
              </a:rPr>
              <a:t>Wednesday</a:t>
            </a:r>
            <a:r>
              <a:rPr lang="en-US" sz="2400" dirty="0"/>
              <a:t> of every month </a:t>
            </a:r>
            <a:r>
              <a:rPr lang="en-US" sz="2400"/>
              <a:t>at </a:t>
            </a:r>
            <a:r>
              <a:rPr lang="en-US" sz="2400">
                <a:solidFill>
                  <a:srgbClr val="678996"/>
                </a:solidFill>
              </a:rPr>
              <a:t>7:00PM PST</a:t>
            </a:r>
            <a:endParaRPr lang="en-US" sz="2400" dirty="0">
              <a:solidFill>
                <a:srgbClr val="678996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073178-1801-41D6-8486-6AB98CF04E55}"/>
              </a:ext>
            </a:extLst>
          </p:cNvPr>
          <p:cNvSpPr txBox="1"/>
          <p:nvPr/>
        </p:nvSpPr>
        <p:spPr>
          <a:xfrm>
            <a:off x="909264" y="3044188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http://ladataplatform.eventbrite.com/</a:t>
            </a:r>
            <a:endParaRPr lang="en-US" dirty="0">
              <a:solidFill>
                <a:srgbClr val="FFA510"/>
              </a:solidFill>
            </a:endParaRPr>
          </a:p>
        </p:txBody>
      </p:sp>
      <p:pic>
        <p:nvPicPr>
          <p:cNvPr id="1032" name="Picture 8" descr="Eventbrite Badge Logo Vector Logo - Download Free SVG Icon | Worldvectorlogo">
            <a:extLst>
              <a:ext uri="{FF2B5EF4-FFF2-40B4-BE49-F238E27FC236}">
                <a16:creationId xmlns:a16="http://schemas.microsoft.com/office/drawing/2014/main" id="{81C3852F-F43F-4461-B397-B835F0264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93" y="3044188"/>
            <a:ext cx="369332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hlinkClick r:id="rId5"/>
            <a:extLst>
              <a:ext uri="{FF2B5EF4-FFF2-40B4-BE49-F238E27FC236}">
                <a16:creationId xmlns:a16="http://schemas.microsoft.com/office/drawing/2014/main" id="{0EFA2709-4D2D-4823-8A58-DD2FEB38C11B}"/>
              </a:ext>
            </a:extLst>
          </p:cNvPr>
          <p:cNvSpPr txBox="1"/>
          <p:nvPr/>
        </p:nvSpPr>
        <p:spPr>
          <a:xfrm>
            <a:off x="909264" y="3805974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https://www.meetup.com/los-angeles-data-platform/</a:t>
            </a:r>
            <a:r>
              <a:rPr lang="en-US" dirty="0">
                <a:solidFill>
                  <a:srgbClr val="FFA510"/>
                </a:solidFill>
              </a:rPr>
              <a:t> </a:t>
            </a:r>
          </a:p>
        </p:txBody>
      </p:sp>
      <p:pic>
        <p:nvPicPr>
          <p:cNvPr id="1036" name="Picture 12" descr="Meetup - Wikipedia">
            <a:extLst>
              <a:ext uri="{FF2B5EF4-FFF2-40B4-BE49-F238E27FC236}">
                <a16:creationId xmlns:a16="http://schemas.microsoft.com/office/drawing/2014/main" id="{771D16B7-A2F7-4B15-B633-DD3468302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62" y="3634145"/>
            <a:ext cx="595993" cy="57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CA57E3-F317-46D6-B351-BB383E9E96EE}"/>
              </a:ext>
            </a:extLst>
          </p:cNvPr>
          <p:cNvSpPr txBox="1"/>
          <p:nvPr/>
        </p:nvSpPr>
        <p:spPr>
          <a:xfrm>
            <a:off x="333162" y="6112922"/>
            <a:ext cx="2914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678996"/>
                </a:solidFill>
              </a:rPr>
              <a:t>*Click the link to visit the site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A47B73-E6F2-4F07-9645-EED08D2DB214}"/>
              </a:ext>
            </a:extLst>
          </p:cNvPr>
          <p:cNvSpPr txBox="1"/>
          <p:nvPr/>
        </p:nvSpPr>
        <p:spPr>
          <a:xfrm>
            <a:off x="8649757" y="5987534"/>
            <a:ext cx="3268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highlight>
                  <a:srgbClr val="C0C0C0"/>
                </a:highlight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https://linktr.ee/ladataplatform</a:t>
            </a:r>
            <a:endParaRPr lang="en-US" dirty="0">
              <a:solidFill>
                <a:schemeClr val="accent5">
                  <a:lumMod val="75000"/>
                </a:schemeClr>
              </a:solidFill>
              <a:highlight>
                <a:srgbClr val="C0C0C0"/>
              </a:highlight>
            </a:endParaRPr>
          </a:p>
        </p:txBody>
      </p:sp>
      <p:sp>
        <p:nvSpPr>
          <p:cNvPr id="16" name="TextBox 15">
            <a:hlinkClick r:id="rId5"/>
            <a:extLst>
              <a:ext uri="{FF2B5EF4-FFF2-40B4-BE49-F238E27FC236}">
                <a16:creationId xmlns:a16="http://schemas.microsoft.com/office/drawing/2014/main" id="{25F1927F-25F2-4D9A-1EDD-5D93E2E603B9}"/>
              </a:ext>
            </a:extLst>
          </p:cNvPr>
          <p:cNvSpPr txBox="1"/>
          <p:nvPr/>
        </p:nvSpPr>
        <p:spPr>
          <a:xfrm>
            <a:off x="929155" y="4528150"/>
            <a:ext cx="5062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  <a:hlinkClick r:id="rId8"/>
              </a:rPr>
              <a:t>mailto:ladataplatform@datadriventechnologies.org</a:t>
            </a:r>
            <a:r>
              <a:rPr lang="en-US" dirty="0">
                <a:solidFill>
                  <a:srgbClr val="FFA510"/>
                </a:solidFill>
              </a:rPr>
              <a:t> </a:t>
            </a:r>
          </a:p>
        </p:txBody>
      </p:sp>
      <p:pic>
        <p:nvPicPr>
          <p:cNvPr id="3076" name="Picture 4" descr="See the source image">
            <a:extLst>
              <a:ext uri="{FF2B5EF4-FFF2-40B4-BE49-F238E27FC236}">
                <a16:creationId xmlns:a16="http://schemas.microsoft.com/office/drawing/2014/main" id="{DE7E22D2-94DD-022C-4C84-B8ACDC4C8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09" y="4427340"/>
            <a:ext cx="528146" cy="52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cademic Calendar | South Hills School of Business &amp; Technology">
            <a:extLst>
              <a:ext uri="{FF2B5EF4-FFF2-40B4-BE49-F238E27FC236}">
                <a16:creationId xmlns:a16="http://schemas.microsoft.com/office/drawing/2014/main" id="{8D9A7359-4F39-4567-86F2-99F4AF3C1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717" y="375748"/>
            <a:ext cx="4502224" cy="6097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648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chemeClr val="bg2"/>
            </a:gs>
            <a:gs pos="17000">
              <a:schemeClr val="bg1">
                <a:lumMod val="95000"/>
              </a:schemeClr>
            </a:gs>
            <a:gs pos="8300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C1EE8C-D509-4731-ACEC-3E1009DBB10F}"/>
              </a:ext>
            </a:extLst>
          </p:cNvPr>
          <p:cNvSpPr txBox="1"/>
          <p:nvPr/>
        </p:nvSpPr>
        <p:spPr>
          <a:xfrm>
            <a:off x="446493" y="375746"/>
            <a:ext cx="11165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678996"/>
                </a:solidFill>
              </a:rPr>
              <a:t>Follow Us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D8283AA9-FE1D-460A-8B00-9C9CB7124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71" y="1842905"/>
            <a:ext cx="707301" cy="707301"/>
          </a:xfrm>
          <a:prstGeom prst="rect">
            <a:avLst/>
          </a:prstGeom>
        </p:spPr>
      </p:pic>
      <p:sp>
        <p:nvSpPr>
          <p:cNvPr id="4" name="TextBox 3">
            <a:hlinkClick r:id="rId4"/>
            <a:extLst>
              <a:ext uri="{FF2B5EF4-FFF2-40B4-BE49-F238E27FC236}">
                <a16:creationId xmlns:a16="http://schemas.microsoft.com/office/drawing/2014/main" id="{60C1CB35-1DB9-47B3-9449-510A5620E01D}"/>
              </a:ext>
            </a:extLst>
          </p:cNvPr>
          <p:cNvSpPr txBox="1"/>
          <p:nvPr/>
        </p:nvSpPr>
        <p:spPr>
          <a:xfrm>
            <a:off x="961347" y="2016278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https://www.facebook.com/ladataplatform</a:t>
            </a:r>
            <a:r>
              <a:rPr lang="en-US" dirty="0">
                <a:solidFill>
                  <a:srgbClr val="FFA510"/>
                </a:solidFill>
              </a:rPr>
              <a:t> 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EFA98036-6D10-45E6-B0F7-69A236DD9E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8886">
            <a:off x="410640" y="2555727"/>
            <a:ext cx="477597" cy="4775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E8E3B4-16B0-419C-A3F7-CDD57012A4CE}"/>
              </a:ext>
            </a:extLst>
          </p:cNvPr>
          <p:cNvSpPr txBox="1"/>
          <p:nvPr/>
        </p:nvSpPr>
        <p:spPr>
          <a:xfrm>
            <a:off x="981238" y="263580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https://www.twitter.com/ladataplatform</a:t>
            </a:r>
            <a:r>
              <a:rPr lang="en-US" dirty="0">
                <a:solidFill>
                  <a:srgbClr val="FFA510"/>
                </a:solidFill>
              </a:rPr>
              <a:t> </a:t>
            </a:r>
          </a:p>
        </p:txBody>
      </p:sp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89B5775B-DBA5-4A3C-8C8A-163C77A535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59" y="3201934"/>
            <a:ext cx="445399" cy="4453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92EBBA-2999-4B86-92F9-0FCC5D9E190D}"/>
              </a:ext>
            </a:extLst>
          </p:cNvPr>
          <p:cNvSpPr txBox="1"/>
          <p:nvPr/>
        </p:nvSpPr>
        <p:spPr>
          <a:xfrm>
            <a:off x="1036891" y="3241279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https://www.linkedin.com/company/ladataplatform</a:t>
            </a:r>
            <a:r>
              <a:rPr lang="en-US" dirty="0">
                <a:solidFill>
                  <a:srgbClr val="FFA510"/>
                </a:solidFill>
              </a:rPr>
              <a:t> </a:t>
            </a:r>
          </a:p>
        </p:txBody>
      </p:sp>
      <p:pic>
        <p:nvPicPr>
          <p:cNvPr id="10" name="Picture 9" descr="A picture containing text, ground, plane, outdoor&#10;&#10;Description automatically generated">
            <a:extLst>
              <a:ext uri="{FF2B5EF4-FFF2-40B4-BE49-F238E27FC236}">
                <a16:creationId xmlns:a16="http://schemas.microsoft.com/office/drawing/2014/main" id="{2202576B-6F41-42D0-A452-8344C846043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587" y="298378"/>
            <a:ext cx="4438436" cy="6261243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01AA1E91-740A-46A0-8C8F-3AB955EF0A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40" y="3775377"/>
            <a:ext cx="445399" cy="44539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254CB05-C869-4D0C-883F-743085DAC9BC}"/>
              </a:ext>
            </a:extLst>
          </p:cNvPr>
          <p:cNvSpPr txBox="1"/>
          <p:nvPr/>
        </p:nvSpPr>
        <p:spPr>
          <a:xfrm>
            <a:off x="1036891" y="379773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https://www.instagram.com/ladataplatform</a:t>
            </a:r>
            <a:r>
              <a:rPr lang="en-US" dirty="0">
                <a:solidFill>
                  <a:srgbClr val="FFA510"/>
                </a:solidFill>
              </a:rPr>
              <a:t> </a:t>
            </a:r>
          </a:p>
        </p:txBody>
      </p:sp>
      <p:pic>
        <p:nvPicPr>
          <p:cNvPr id="16" name="Picture 15" descr="Logo, icon&#10;&#10;Description automatically generated">
            <a:extLst>
              <a:ext uri="{FF2B5EF4-FFF2-40B4-BE49-F238E27FC236}">
                <a16:creationId xmlns:a16="http://schemas.microsoft.com/office/drawing/2014/main" id="{B5AD0E92-98A2-4842-968A-F177B88584AE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3" r="20698"/>
          <a:stretch/>
        </p:blipFill>
        <p:spPr>
          <a:xfrm>
            <a:off x="441164" y="4354380"/>
            <a:ext cx="453860" cy="44539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96E58AE-5F0E-40BF-B28D-F5DEBD498174}"/>
              </a:ext>
            </a:extLst>
          </p:cNvPr>
          <p:cNvSpPr txBox="1"/>
          <p:nvPr/>
        </p:nvSpPr>
        <p:spPr>
          <a:xfrm>
            <a:off x="1036891" y="4404441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https://www.pinterest.com/ladataplatform</a:t>
            </a:r>
            <a:r>
              <a:rPr lang="en-US" dirty="0">
                <a:solidFill>
                  <a:srgbClr val="FFA510"/>
                </a:solidFill>
              </a:rPr>
              <a:t> </a:t>
            </a:r>
          </a:p>
        </p:txBody>
      </p: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AEF484A0-0561-40E2-950D-69373921DAF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40" y="4964399"/>
            <a:ext cx="453860" cy="45386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DF99A84-257D-44FC-B4BE-86EB6A0D69FB}"/>
              </a:ext>
            </a:extLst>
          </p:cNvPr>
          <p:cNvSpPr txBox="1"/>
          <p:nvPr/>
        </p:nvSpPr>
        <p:spPr>
          <a:xfrm>
            <a:off x="1020229" y="5080488"/>
            <a:ext cx="6459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https://www.youtube.com/ladataplatform</a:t>
            </a:r>
            <a:endParaRPr lang="en-US" dirty="0">
              <a:solidFill>
                <a:srgbClr val="FFA510"/>
              </a:solidFill>
              <a:hlinkClick r:id="rId1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5C77DD-964E-4AA3-8665-B8D1D1AF79F5}"/>
              </a:ext>
            </a:extLst>
          </p:cNvPr>
          <p:cNvSpPr txBox="1"/>
          <p:nvPr/>
        </p:nvSpPr>
        <p:spPr>
          <a:xfrm>
            <a:off x="944098" y="139639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https://linktr.ee/ladataplatform</a:t>
            </a:r>
            <a:endParaRPr lang="en-US" dirty="0">
              <a:solidFill>
                <a:srgbClr val="FFA510"/>
              </a:solidFill>
            </a:endParaRP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F374B535-6F62-48B9-93ED-E33A42727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45" y="1319221"/>
            <a:ext cx="541879" cy="541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6A34B7F-2742-4580-B391-535D3F982F6C}"/>
              </a:ext>
            </a:extLst>
          </p:cNvPr>
          <p:cNvSpPr txBox="1"/>
          <p:nvPr/>
        </p:nvSpPr>
        <p:spPr>
          <a:xfrm>
            <a:off x="8649757" y="5987534"/>
            <a:ext cx="3268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highlight>
                  <a:srgbClr val="C0C0C0"/>
                </a:highlight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https://linktr.ee/ladataplatform</a:t>
            </a:r>
            <a:endParaRPr lang="en-US" dirty="0">
              <a:solidFill>
                <a:schemeClr val="accent5">
                  <a:lumMod val="75000"/>
                </a:schemeClr>
              </a:solidFill>
              <a:highlight>
                <a:srgbClr val="C0C0C0"/>
              </a:highlight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8FFC79-8CED-C99F-24E2-4E5922A06832}"/>
              </a:ext>
            </a:extLst>
          </p:cNvPr>
          <p:cNvSpPr txBox="1"/>
          <p:nvPr/>
        </p:nvSpPr>
        <p:spPr>
          <a:xfrm>
            <a:off x="1036891" y="6332196"/>
            <a:ext cx="6459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https://github.com/Data-Driven-Technologies/</a:t>
            </a:r>
            <a:r>
              <a:rPr lang="en-US" dirty="0">
                <a:solidFill>
                  <a:srgbClr val="FFA510"/>
                </a:solidFill>
              </a:rPr>
              <a:t> </a:t>
            </a:r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3CCD9764-C64F-CB0A-56C6-625884A40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94" y="6204028"/>
            <a:ext cx="537014" cy="53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ee the source image">
            <a:extLst>
              <a:ext uri="{FF2B5EF4-FFF2-40B4-BE49-F238E27FC236}">
                <a16:creationId xmlns:a16="http://schemas.microsoft.com/office/drawing/2014/main" id="{71EB37B2-603E-3B0B-AF6D-75DF77004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12" y="5506884"/>
            <a:ext cx="654998" cy="654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0CD91B2-3F1E-58AF-DCB0-FE9CA68BB48B}"/>
              </a:ext>
            </a:extLst>
          </p:cNvPr>
          <p:cNvSpPr txBox="1"/>
          <p:nvPr/>
        </p:nvSpPr>
        <p:spPr>
          <a:xfrm>
            <a:off x="1028561" y="5725795"/>
            <a:ext cx="6459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https://rumble.com/c/c-1227574</a:t>
            </a:r>
            <a:r>
              <a:rPr lang="en-US" dirty="0">
                <a:solidFill>
                  <a:srgbClr val="FFA51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1433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chemeClr val="bg2"/>
            </a:gs>
            <a:gs pos="17000">
              <a:schemeClr val="bg1">
                <a:lumMod val="95000"/>
              </a:schemeClr>
            </a:gs>
            <a:gs pos="8300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lueHost Mailing List">
            <a:extLst>
              <a:ext uri="{FF2B5EF4-FFF2-40B4-BE49-F238E27FC236}">
                <a16:creationId xmlns:a16="http://schemas.microsoft.com/office/drawing/2014/main" id="{92395D88-DAF9-4C1E-939C-7EF87A63E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174" y="637895"/>
            <a:ext cx="3974333" cy="5184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1CEF9F-FDDF-40C8-8D8A-DF502DF5580C}"/>
              </a:ext>
            </a:extLst>
          </p:cNvPr>
          <p:cNvSpPr txBox="1"/>
          <p:nvPr/>
        </p:nvSpPr>
        <p:spPr>
          <a:xfrm>
            <a:off x="446493" y="375747"/>
            <a:ext cx="114817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678996"/>
                </a:solidFill>
              </a:rPr>
              <a:t>Join our Mailing List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BE4E84-1BE4-47C1-B09E-99574F77C91D}"/>
              </a:ext>
            </a:extLst>
          </p:cNvPr>
          <p:cNvSpPr txBox="1"/>
          <p:nvPr/>
        </p:nvSpPr>
        <p:spPr>
          <a:xfrm>
            <a:off x="498002" y="6112921"/>
            <a:ext cx="11195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</a:rPr>
              <a:t>https://landing.mailerlite.com/webforms/landing/l0u9k0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703630-1BE1-4D69-BF89-96BAC6E1AD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902" y="1530035"/>
            <a:ext cx="3767300" cy="37979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2522587-8172-4928-BF48-108CDE4CC975}"/>
              </a:ext>
            </a:extLst>
          </p:cNvPr>
          <p:cNvSpPr txBox="1"/>
          <p:nvPr/>
        </p:nvSpPr>
        <p:spPr>
          <a:xfrm>
            <a:off x="8649757" y="5987534"/>
            <a:ext cx="3268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highlight>
                  <a:srgbClr val="C0C0C0"/>
                </a:highlight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https://linktr.ee/ladataplatform</a:t>
            </a:r>
            <a:endParaRPr lang="en-US" dirty="0">
              <a:solidFill>
                <a:schemeClr val="accent5">
                  <a:lumMod val="75000"/>
                </a:schemeClr>
              </a:solidFill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93817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chemeClr val="bg2"/>
            </a:gs>
            <a:gs pos="17000">
              <a:schemeClr val="bg1">
                <a:lumMod val="95000"/>
              </a:schemeClr>
            </a:gs>
            <a:gs pos="8300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reeway with cars on it and tall buildings in the background&#10;&#10;Description automatically generated with low confidence">
            <a:extLst>
              <a:ext uri="{FF2B5EF4-FFF2-40B4-BE49-F238E27FC236}">
                <a16:creationId xmlns:a16="http://schemas.microsoft.com/office/drawing/2014/main" id="{57A513DE-EDCB-4838-B8F3-CF580EF499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/>
          <a:stretch/>
        </p:blipFill>
        <p:spPr>
          <a:xfrm>
            <a:off x="7592601" y="337753"/>
            <a:ext cx="4294599" cy="61824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49E27B-0DDB-417E-8186-B967A08EFACD}"/>
              </a:ext>
            </a:extLst>
          </p:cNvPr>
          <p:cNvSpPr txBox="1"/>
          <p:nvPr/>
        </p:nvSpPr>
        <p:spPr>
          <a:xfrm>
            <a:off x="446493" y="375747"/>
            <a:ext cx="114817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678996"/>
                </a:solidFill>
              </a:rPr>
              <a:t>Sponsored by…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763417-9C58-41EA-812A-9256BA2C1494}"/>
              </a:ext>
            </a:extLst>
          </p:cNvPr>
          <p:cNvSpPr txBox="1"/>
          <p:nvPr/>
        </p:nvSpPr>
        <p:spPr>
          <a:xfrm>
            <a:off x="446493" y="5404248"/>
            <a:ext cx="47426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Driven Technologies Inc., 501.c.3 non-profit</a:t>
            </a:r>
          </a:p>
          <a:p>
            <a:r>
              <a:rPr lang="en-US" dirty="0">
                <a:solidFill>
                  <a:srgbClr val="FFA510"/>
                </a:solidFill>
              </a:rPr>
              <a:t>https://www.datadriventechnologies.org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A08BBA-E740-448B-A3A7-946CABE22391}"/>
              </a:ext>
            </a:extLst>
          </p:cNvPr>
          <p:cNvSpPr txBox="1"/>
          <p:nvPr/>
        </p:nvSpPr>
        <p:spPr>
          <a:xfrm>
            <a:off x="8649757" y="5987534"/>
            <a:ext cx="3268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highlight>
                  <a:srgbClr val="C0C0C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https://linktr.ee/ladataplatform</a:t>
            </a:r>
            <a:endParaRPr lang="en-US" dirty="0">
              <a:solidFill>
                <a:schemeClr val="accent5">
                  <a:lumMod val="75000"/>
                </a:schemeClr>
              </a:solidFill>
              <a:highlight>
                <a:srgbClr val="C0C0C0"/>
              </a:highlight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B3711AA-CF99-8D21-DAB2-C22805FB7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84" y="4420651"/>
            <a:ext cx="245745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B56D2C1-D493-65CD-39F3-3E2B358F6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93" y="1727307"/>
            <a:ext cx="2191932" cy="58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56E0E16-A3CD-1EDF-F96E-65D750519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9414" y="2870067"/>
            <a:ext cx="2266089" cy="92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358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chemeClr val="bg2"/>
            </a:gs>
            <a:gs pos="17000">
              <a:schemeClr val="bg1">
                <a:lumMod val="95000"/>
              </a:schemeClr>
            </a:gs>
            <a:gs pos="8300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92762E7-632F-43FF-8C1A-466EEEBB5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93" y="1526380"/>
            <a:ext cx="6940739" cy="1015663"/>
          </a:xfrm>
        </p:spPr>
        <p:txBody>
          <a:bodyPr>
            <a:normAutofit/>
          </a:bodyPr>
          <a:lstStyle/>
          <a:p>
            <a:r>
              <a:rPr lang="en-US" sz="4800" dirty="0"/>
              <a:t>June 21, 2023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63D6D2B-C775-485D-A5E1-BBAD60E24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6493" y="2670664"/>
            <a:ext cx="8404828" cy="1912803"/>
          </a:xfrm>
        </p:spPr>
        <p:txBody>
          <a:bodyPr>
            <a:normAutofit fontScale="92500"/>
          </a:bodyPr>
          <a:lstStyle/>
          <a:p>
            <a:r>
              <a:rPr lang="en-US" sz="4800" dirty="0">
                <a:solidFill>
                  <a:srgbClr val="00B050"/>
                </a:solidFill>
              </a:rPr>
              <a:t>Aurora PostgreSQL with </a:t>
            </a:r>
            <a:r>
              <a:rPr lang="en-US" sz="4800" dirty="0" err="1">
                <a:solidFill>
                  <a:srgbClr val="00B050"/>
                </a:solidFill>
              </a:rPr>
              <a:t>Babelfish</a:t>
            </a:r>
            <a:endParaRPr lang="en-US" sz="4800" dirty="0">
              <a:solidFill>
                <a:srgbClr val="00B050"/>
              </a:solidFill>
            </a:endParaRPr>
          </a:p>
          <a:p>
            <a:r>
              <a:rPr lang="en-US" sz="4800" dirty="0">
                <a:solidFill>
                  <a:srgbClr val="00B050"/>
                </a:solidFill>
              </a:rPr>
              <a:t>by Bill Ramos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EE07D3-1B50-4F81-995B-C82776DAC086}"/>
              </a:ext>
            </a:extLst>
          </p:cNvPr>
          <p:cNvSpPr txBox="1"/>
          <p:nvPr/>
        </p:nvSpPr>
        <p:spPr>
          <a:xfrm>
            <a:off x="446493" y="375747"/>
            <a:ext cx="114817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678996"/>
                </a:solidFill>
              </a:rPr>
              <a:t>LA Data Platform Proudly Presents…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05423EA-B74D-4636-8F4E-ABAA9EDAE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65" y="5292276"/>
            <a:ext cx="1120188" cy="11148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E482E36-5DEC-4DA2-95DA-60AAC1B531C2}"/>
              </a:ext>
            </a:extLst>
          </p:cNvPr>
          <p:cNvSpPr txBox="1"/>
          <p:nvPr/>
        </p:nvSpPr>
        <p:spPr>
          <a:xfrm>
            <a:off x="8649757" y="5987534"/>
            <a:ext cx="3268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highlight>
                  <a:srgbClr val="C0C0C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https://linktr.ee/ladataplatform</a:t>
            </a:r>
            <a:endParaRPr lang="en-US" dirty="0">
              <a:solidFill>
                <a:schemeClr val="accent5">
                  <a:lumMod val="75000"/>
                </a:schemeClr>
              </a:solidFill>
              <a:highlight>
                <a:srgbClr val="C0C0C0"/>
              </a:highligh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726B74-0EC1-C5A5-1D86-2953B3251E85}"/>
              </a:ext>
            </a:extLst>
          </p:cNvPr>
          <p:cNvSpPr txBox="1"/>
          <p:nvPr/>
        </p:nvSpPr>
        <p:spPr>
          <a:xfrm>
            <a:off x="8497440" y="3972036"/>
            <a:ext cx="28651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Bill Ramos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D7A97C-A0FF-12CE-5DA3-7238FE8D9338}"/>
              </a:ext>
            </a:extLst>
          </p:cNvPr>
          <p:cNvSpPr txBox="1"/>
          <p:nvPr/>
        </p:nvSpPr>
        <p:spPr>
          <a:xfrm>
            <a:off x="8851321" y="4565691"/>
            <a:ext cx="28651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sz="1600">
                <a:solidFill>
                  <a:schemeClr val="tx2">
                    <a:lumMod val="60000"/>
                    <a:lumOff val="40000"/>
                  </a:schemeClr>
                </a:solidFill>
              </a:rPr>
              <a:t>Product Manager Technical</a:t>
            </a:r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3924A39-C1D4-16CA-D489-10193E8EA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61664" y="1779280"/>
            <a:ext cx="2140089" cy="214008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1633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chemeClr val="bg2"/>
            </a:gs>
            <a:gs pos="17000">
              <a:schemeClr val="bg1">
                <a:lumMod val="95000"/>
              </a:schemeClr>
            </a:gs>
            <a:gs pos="8300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778D48-50BC-44C1-BF43-DED2BF1B6939}"/>
              </a:ext>
            </a:extLst>
          </p:cNvPr>
          <p:cNvSpPr txBox="1"/>
          <p:nvPr/>
        </p:nvSpPr>
        <p:spPr>
          <a:xfrm>
            <a:off x="446493" y="375747"/>
            <a:ext cx="114817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678996"/>
                </a:solidFill>
              </a:rPr>
              <a:t>End of session</a:t>
            </a:r>
          </a:p>
        </p:txBody>
      </p:sp>
      <p:pic>
        <p:nvPicPr>
          <p:cNvPr id="4098" name="Picture 2" descr="See the source image">
            <a:extLst>
              <a:ext uri="{FF2B5EF4-FFF2-40B4-BE49-F238E27FC236}">
                <a16:creationId xmlns:a16="http://schemas.microsoft.com/office/drawing/2014/main" id="{F09AABFD-7CF5-AD74-1898-B5A34AC9C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00" y="1600200"/>
            <a:ext cx="48006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075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chemeClr val="bg2"/>
            </a:gs>
            <a:gs pos="17000">
              <a:schemeClr val="bg1">
                <a:lumMod val="95000"/>
              </a:schemeClr>
            </a:gs>
            <a:gs pos="8300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C1EE8C-D509-4731-ACEC-3E1009DBB10F}"/>
              </a:ext>
            </a:extLst>
          </p:cNvPr>
          <p:cNvSpPr txBox="1"/>
          <p:nvPr/>
        </p:nvSpPr>
        <p:spPr>
          <a:xfrm>
            <a:off x="446493" y="375746"/>
            <a:ext cx="11165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678996"/>
                </a:solidFill>
              </a:rPr>
              <a:t>Follow Us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D8283AA9-FE1D-460A-8B00-9C9CB7124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71" y="1842905"/>
            <a:ext cx="707301" cy="707301"/>
          </a:xfrm>
          <a:prstGeom prst="rect">
            <a:avLst/>
          </a:prstGeom>
        </p:spPr>
      </p:pic>
      <p:sp>
        <p:nvSpPr>
          <p:cNvPr id="4" name="TextBox 3">
            <a:hlinkClick r:id="rId4"/>
            <a:extLst>
              <a:ext uri="{FF2B5EF4-FFF2-40B4-BE49-F238E27FC236}">
                <a16:creationId xmlns:a16="http://schemas.microsoft.com/office/drawing/2014/main" id="{60C1CB35-1DB9-47B3-9449-510A5620E01D}"/>
              </a:ext>
            </a:extLst>
          </p:cNvPr>
          <p:cNvSpPr txBox="1"/>
          <p:nvPr/>
        </p:nvSpPr>
        <p:spPr>
          <a:xfrm>
            <a:off x="961347" y="2016278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https://www.facebook.com/ladataplatform</a:t>
            </a:r>
            <a:r>
              <a:rPr lang="en-US" dirty="0">
                <a:solidFill>
                  <a:srgbClr val="FFA510"/>
                </a:solidFill>
              </a:rPr>
              <a:t> 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EFA98036-6D10-45E6-B0F7-69A236DD9E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8886">
            <a:off x="410640" y="2555727"/>
            <a:ext cx="477597" cy="4775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E8E3B4-16B0-419C-A3F7-CDD57012A4CE}"/>
              </a:ext>
            </a:extLst>
          </p:cNvPr>
          <p:cNvSpPr txBox="1"/>
          <p:nvPr/>
        </p:nvSpPr>
        <p:spPr>
          <a:xfrm>
            <a:off x="981238" y="263580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https://www.twitter.com/ladataplatform</a:t>
            </a:r>
            <a:r>
              <a:rPr lang="en-US" dirty="0">
                <a:solidFill>
                  <a:srgbClr val="FFA510"/>
                </a:solidFill>
              </a:rPr>
              <a:t> </a:t>
            </a:r>
          </a:p>
        </p:txBody>
      </p:sp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89B5775B-DBA5-4A3C-8C8A-163C77A535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59" y="3201934"/>
            <a:ext cx="445399" cy="4453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92EBBA-2999-4B86-92F9-0FCC5D9E190D}"/>
              </a:ext>
            </a:extLst>
          </p:cNvPr>
          <p:cNvSpPr txBox="1"/>
          <p:nvPr/>
        </p:nvSpPr>
        <p:spPr>
          <a:xfrm>
            <a:off x="1036891" y="3241279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https://www.linkedin.com/company/ladataplatform</a:t>
            </a:r>
            <a:r>
              <a:rPr lang="en-US" dirty="0">
                <a:solidFill>
                  <a:srgbClr val="FFA510"/>
                </a:solidFill>
              </a:rPr>
              <a:t> </a:t>
            </a:r>
          </a:p>
        </p:txBody>
      </p:sp>
      <p:pic>
        <p:nvPicPr>
          <p:cNvPr id="10" name="Picture 9" descr="A picture containing text, ground, plane, outdoor&#10;&#10;Description automatically generated">
            <a:extLst>
              <a:ext uri="{FF2B5EF4-FFF2-40B4-BE49-F238E27FC236}">
                <a16:creationId xmlns:a16="http://schemas.microsoft.com/office/drawing/2014/main" id="{2202576B-6F41-42D0-A452-8344C846043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587" y="298378"/>
            <a:ext cx="4438436" cy="6261243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01AA1E91-740A-46A0-8C8F-3AB955EF0A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40" y="3775377"/>
            <a:ext cx="445399" cy="44539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254CB05-C869-4D0C-883F-743085DAC9BC}"/>
              </a:ext>
            </a:extLst>
          </p:cNvPr>
          <p:cNvSpPr txBox="1"/>
          <p:nvPr/>
        </p:nvSpPr>
        <p:spPr>
          <a:xfrm>
            <a:off x="1036891" y="379773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https://www.instagram.com/ladataplatform</a:t>
            </a:r>
            <a:r>
              <a:rPr lang="en-US" dirty="0">
                <a:solidFill>
                  <a:srgbClr val="FFA510"/>
                </a:solidFill>
              </a:rPr>
              <a:t> </a:t>
            </a:r>
          </a:p>
        </p:txBody>
      </p:sp>
      <p:pic>
        <p:nvPicPr>
          <p:cNvPr id="16" name="Picture 15" descr="Logo, icon&#10;&#10;Description automatically generated">
            <a:extLst>
              <a:ext uri="{FF2B5EF4-FFF2-40B4-BE49-F238E27FC236}">
                <a16:creationId xmlns:a16="http://schemas.microsoft.com/office/drawing/2014/main" id="{B5AD0E92-98A2-4842-968A-F177B88584AE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3" r="20698"/>
          <a:stretch/>
        </p:blipFill>
        <p:spPr>
          <a:xfrm>
            <a:off x="441164" y="4354380"/>
            <a:ext cx="453860" cy="44539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96E58AE-5F0E-40BF-B28D-F5DEBD498174}"/>
              </a:ext>
            </a:extLst>
          </p:cNvPr>
          <p:cNvSpPr txBox="1"/>
          <p:nvPr/>
        </p:nvSpPr>
        <p:spPr>
          <a:xfrm>
            <a:off x="1036891" y="4404441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https://www.pinterest.com/ladataplatform</a:t>
            </a:r>
            <a:r>
              <a:rPr lang="en-US" dirty="0">
                <a:solidFill>
                  <a:srgbClr val="FFA510"/>
                </a:solidFill>
              </a:rPr>
              <a:t> </a:t>
            </a:r>
          </a:p>
        </p:txBody>
      </p: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AEF484A0-0561-40E2-950D-69373921DAF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40" y="4964399"/>
            <a:ext cx="453860" cy="45386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DF99A84-257D-44FC-B4BE-86EB6A0D69FB}"/>
              </a:ext>
            </a:extLst>
          </p:cNvPr>
          <p:cNvSpPr txBox="1"/>
          <p:nvPr/>
        </p:nvSpPr>
        <p:spPr>
          <a:xfrm>
            <a:off x="1020229" y="5080488"/>
            <a:ext cx="6459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https://www.youtube.com/ladataplatform</a:t>
            </a:r>
            <a:endParaRPr lang="en-US" dirty="0">
              <a:solidFill>
                <a:srgbClr val="FFA51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5C77DD-964E-4AA3-8665-B8D1D1AF79F5}"/>
              </a:ext>
            </a:extLst>
          </p:cNvPr>
          <p:cNvSpPr txBox="1"/>
          <p:nvPr/>
        </p:nvSpPr>
        <p:spPr>
          <a:xfrm>
            <a:off x="944098" y="139639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https://linktr.ee/ladataplatform</a:t>
            </a:r>
            <a:endParaRPr lang="en-US" dirty="0">
              <a:solidFill>
                <a:srgbClr val="FFA510"/>
              </a:solidFill>
            </a:endParaRP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F374B535-6F62-48B9-93ED-E33A42727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45" y="1319221"/>
            <a:ext cx="541879" cy="541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6A34B7F-2742-4580-B391-535D3F982F6C}"/>
              </a:ext>
            </a:extLst>
          </p:cNvPr>
          <p:cNvSpPr txBox="1"/>
          <p:nvPr/>
        </p:nvSpPr>
        <p:spPr>
          <a:xfrm>
            <a:off x="8649757" y="5987534"/>
            <a:ext cx="3268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highlight>
                  <a:srgbClr val="C0C0C0"/>
                </a:highlight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https://linktr.ee/ladataplatform</a:t>
            </a:r>
            <a:endParaRPr lang="en-US" dirty="0">
              <a:solidFill>
                <a:schemeClr val="accent5">
                  <a:lumMod val="75000"/>
                </a:schemeClr>
              </a:solidFill>
              <a:highlight>
                <a:srgbClr val="C0C0C0"/>
              </a:highlight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8FFC79-8CED-C99F-24E2-4E5922A06832}"/>
              </a:ext>
            </a:extLst>
          </p:cNvPr>
          <p:cNvSpPr txBox="1"/>
          <p:nvPr/>
        </p:nvSpPr>
        <p:spPr>
          <a:xfrm>
            <a:off x="1036891" y="6332196"/>
            <a:ext cx="6459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https://github.com/Data-Driven-Technologies/</a:t>
            </a:r>
            <a:r>
              <a:rPr lang="en-US" dirty="0">
                <a:solidFill>
                  <a:srgbClr val="FFA510"/>
                </a:solidFill>
              </a:rPr>
              <a:t> </a:t>
            </a:r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3CCD9764-C64F-CB0A-56C6-625884A40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94" y="6204028"/>
            <a:ext cx="537014" cy="53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ee the source image">
            <a:extLst>
              <a:ext uri="{FF2B5EF4-FFF2-40B4-BE49-F238E27FC236}">
                <a16:creationId xmlns:a16="http://schemas.microsoft.com/office/drawing/2014/main" id="{71EB37B2-603E-3B0B-AF6D-75DF77004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12" y="5506884"/>
            <a:ext cx="654998" cy="654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0CD91B2-3F1E-58AF-DCB0-FE9CA68BB48B}"/>
              </a:ext>
            </a:extLst>
          </p:cNvPr>
          <p:cNvSpPr txBox="1"/>
          <p:nvPr/>
        </p:nvSpPr>
        <p:spPr>
          <a:xfrm>
            <a:off x="1028561" y="5725795"/>
            <a:ext cx="6459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A510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https://rumble.com/c/c-1227574</a:t>
            </a:r>
            <a:r>
              <a:rPr lang="en-US" dirty="0">
                <a:solidFill>
                  <a:srgbClr val="FFA51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9448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 Data Platform User Group Meeting Introduction.potx" id="{D1E38433-FB55-4FC2-844F-2207B53BC9BC}" vid="{65183048-9725-4A22-A8C0-C55A788726B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 Data Platform User Group Meeting Introduction</Template>
  <TotalTime>0</TotalTime>
  <Words>687</Words>
  <Application>Microsoft Office PowerPoint</Application>
  <PresentationFormat>Widescreen</PresentationFormat>
  <Paragraphs>71</Paragraphs>
  <Slides>8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June 21, 2023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2023-10-23T19:31:52Z</dcterms:created>
  <dcterms:modified xsi:type="dcterms:W3CDTF">2023-10-23T19:33:36Z</dcterms:modified>
</cp:coreProperties>
</file>